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812800" y="0"/>
            <a:ext cx="14630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0200" y="330200"/>
            <a:ext cx="9779001" cy="65193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642100" y="762000"/>
            <a:ext cx="5494867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1054100"/>
            <a:ext cx="5334000" cy="800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464300" y="5067300"/>
            <a:ext cx="5943600" cy="3962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464300" y="762000"/>
            <a:ext cx="584835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723900" y="723900"/>
            <a:ext cx="5638801" cy="845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798" y="9245599"/>
            <a:ext cx="368504" cy="381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jithinqw.github.io/" TargetMode="Externa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act Fundamental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React Fundamentals</a:t>
            </a:r>
          </a:p>
        </p:txBody>
      </p:sp>
      <p:sp>
        <p:nvSpPr>
          <p:cNvPr id="120" name="Jithin Zacharia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Jithin Zacharia</a:t>
            </a:r>
          </a:p>
        </p:txBody>
      </p:sp>
      <p:grpSp>
        <p:nvGrpSpPr>
          <p:cNvPr id="123" name="Image Gallery"/>
          <p:cNvGrpSpPr/>
          <p:nvPr/>
        </p:nvGrpSpPr>
        <p:grpSpPr>
          <a:xfrm>
            <a:off x="10096500" y="6379368"/>
            <a:ext cx="2953395" cy="3431333"/>
            <a:chOff x="0" y="0"/>
            <a:chExt cx="2953394" cy="3431331"/>
          </a:xfrm>
        </p:grpSpPr>
        <p:pic>
          <p:nvPicPr>
            <p:cNvPr id="121" name="40336081.png" descr="40336081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938" r="0" b="938"/>
            <a:stretch>
              <a:fillRect/>
            </a:stretch>
          </p:blipFill>
          <p:spPr>
            <a:xfrm>
              <a:off x="0" y="0"/>
              <a:ext cx="2953395" cy="28979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2" name="Type to enter a caption."/>
            <p:cNvSpPr/>
            <p:nvPr/>
          </p:nvSpPr>
          <p:spPr>
            <a:xfrm>
              <a:off x="0" y="2974131"/>
              <a:ext cx="2953395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2000"/>
              </a:lvl1pPr>
            </a:lstStyle>
            <a:p>
              <a:pPr/>
              <a:r>
                <a:t>Type to enter a caption.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Enter React 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Enter React !</a:t>
            </a:r>
          </a:p>
        </p:txBody>
      </p:sp>
      <p:sp>
        <p:nvSpPr>
          <p:cNvPr id="155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58" name="Image Gallery"/>
          <p:cNvGrpSpPr/>
          <p:nvPr/>
        </p:nvGrpSpPr>
        <p:grpSpPr>
          <a:xfrm>
            <a:off x="2273027" y="2593404"/>
            <a:ext cx="8458746" cy="7615338"/>
            <a:chOff x="0" y="0"/>
            <a:chExt cx="8458745" cy="7615336"/>
          </a:xfrm>
        </p:grpSpPr>
        <p:pic>
          <p:nvPicPr>
            <p:cNvPr id="156" name="n02x41fgpju41.jpg" descr="n02x41fgpju41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22418"/>
            <a:stretch>
              <a:fillRect/>
            </a:stretch>
          </p:blipFill>
          <p:spPr>
            <a:xfrm>
              <a:off x="0" y="0"/>
              <a:ext cx="8458746" cy="70819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7" name="Type to enter a caption."/>
            <p:cNvSpPr/>
            <p:nvPr/>
          </p:nvSpPr>
          <p:spPr>
            <a:xfrm>
              <a:off x="0" y="7158136"/>
              <a:ext cx="8458746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2000"/>
              </a:lvl1pPr>
            </a:lstStyle>
            <a:p>
              <a:pPr/>
              <a:r>
                <a:t>Type to enter a caption.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What is React 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React ?</a:t>
            </a:r>
          </a:p>
        </p:txBody>
      </p:sp>
      <p:sp>
        <p:nvSpPr>
          <p:cNvPr id="161" name="I am a JavaScript framework developed in 2013 @ Facebook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am a JavaScript framework developed in 2013 @ Facebook.</a:t>
            </a:r>
          </a:p>
          <a:p>
            <a:pPr/>
            <a:r>
              <a:t>I am extremely good at developing visual interfaces.</a:t>
            </a:r>
          </a:p>
          <a:p>
            <a:pPr/>
            <a:r>
              <a:t>I split the visual space into components.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5" name="Screenshot 2020-05-09 at 2.16.29 AM.png" descr="Screenshot 2020-05-09 at 2.16.29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908" y="4094635"/>
            <a:ext cx="12886984" cy="11314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Why is React so popular 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7463">
              <a:defRPr sz="7360"/>
            </a:lvl1pPr>
          </a:lstStyle>
          <a:p>
            <a:pPr/>
            <a:r>
              <a:t>Why is React so popular ?</a:t>
            </a:r>
          </a:p>
        </p:txBody>
      </p:sp>
      <p:sp>
        <p:nvSpPr>
          <p:cNvPr id="168" name="No backward compatibility between Angular 1.x and 2.x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 backward compatibility between Angular 1.x and 2.x</a:t>
            </a:r>
          </a:p>
          <a:p>
            <a:pPr/>
            <a:r>
              <a:t>Everyone was working to achieve MVC - I didn’t</a:t>
            </a:r>
          </a:p>
          <a:p>
            <a:pPr/>
            <a:r>
              <a:t>Less complex than other frameworks.</a:t>
            </a:r>
          </a:p>
          <a:p>
            <a:pPr/>
            <a:r>
              <a:t>Can work anywhere, even SSR!</a:t>
            </a:r>
          </a:p>
          <a:p>
            <a:pPr/>
            <a:r>
              <a:t>Less configuration, more speed.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act Fundamentals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8000"/>
            </a:lvl1pPr>
          </a:lstStyle>
          <a:p>
            <a:pPr/>
            <a:r>
              <a:t>React Fundamentals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Virtual DO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Virtual DOM</a:t>
            </a:r>
          </a:p>
        </p:txBody>
      </p:sp>
      <p:sp>
        <p:nvSpPr>
          <p:cNvPr id="173" name="Converts HTML DOM to a JavaScript Object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Converts HTML DOM to a JavaScript Object.</a:t>
            </a:r>
          </a:p>
          <a:p>
            <a:pPr/>
            <a:r>
              <a:t>Only needs updates when state changes.</a:t>
            </a:r>
          </a:p>
          <a:p>
            <a:pPr/>
            <a:r>
              <a:t>This approach is been used by most of the frameworks.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7" name="sigd93l2jlmo4pvuy49z.jpg" descr="sigd93l2jlmo4pvuy49z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7206" y="2902529"/>
            <a:ext cx="11371468" cy="63964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1" name="1_CqdIWZy0NMPQhYx2rKzo9g.png" descr="1_CqdIWZy0NMPQhYx2rKzo9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7415" y="2701974"/>
            <a:ext cx="10944002" cy="56635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eact Fib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React Fiber</a:t>
            </a:r>
          </a:p>
        </p:txBody>
      </p:sp>
      <p:sp>
        <p:nvSpPr>
          <p:cNvPr id="184" name="Diffing Algorith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Diffing Algorithm</a:t>
            </a:r>
          </a:p>
          <a:p>
            <a:pPr/>
            <a:r>
              <a:t>Finding out which component needs rendering ?</a:t>
            </a:r>
          </a:p>
          <a:p>
            <a:pPr/>
            <a:r>
              <a:t>Updating DOM is costly and it’s the soul of React.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React Compon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React Components</a:t>
            </a:r>
          </a:p>
        </p:txBody>
      </p:sp>
      <p:sp>
        <p:nvSpPr>
          <p:cNvPr id="187" name="Building block of a React Applicatio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Building block of a React Application. </a:t>
            </a:r>
          </a:p>
          <a:p>
            <a:pPr/>
            <a:r>
              <a:t>Each division in React can be a component.</a:t>
            </a:r>
          </a:p>
          <a:p>
            <a:pPr/>
            <a:r>
              <a:t>Each component represents a sub-tree in the React Virtual DOM.</a:t>
            </a:r>
          </a:p>
          <a:p>
            <a:pPr/>
            <a:r>
              <a:t>Each component is controlled by Props and State.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About 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About Me</a:t>
            </a:r>
          </a:p>
        </p:txBody>
      </p:sp>
      <p:sp>
        <p:nvSpPr>
          <p:cNvPr id="126" name="Jithin Zachari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30000"/>
              </a:lnSpc>
            </a:pPr>
            <a:r>
              <a:t>Jithin Zacharia </a:t>
            </a:r>
          </a:p>
          <a:p>
            <a:pPr>
              <a:lnSpc>
                <a:spcPct val="30000"/>
              </a:lnSpc>
            </a:pPr>
            <a:r>
              <a:t>Full Stack Developer @ Infosys</a:t>
            </a:r>
          </a:p>
          <a:p>
            <a:pPr>
              <a:lnSpc>
                <a:spcPct val="30000"/>
              </a:lnSpc>
            </a:pPr>
            <a:r>
              <a:t>Website - </a:t>
            </a:r>
            <a:r>
              <a:rPr u="sng">
                <a:hlinkClick r:id="rId2" invalidUrl="" action="" tgtFrame="" tooltip="" history="1" highlightClick="0" endSnd="0"/>
              </a:rPr>
              <a:t>https://jithinqw.github.io/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0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1" name="Screenshot 2020-05-22 at 9.55.48 PM.png" descr="Screenshot 2020-05-22 at 9.55.4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7748" y="2993569"/>
            <a:ext cx="8706298" cy="60053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State</a:t>
            </a:r>
          </a:p>
        </p:txBody>
      </p:sp>
      <p:sp>
        <p:nvSpPr>
          <p:cNvPr id="194" name="State represents data inside a specific component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State represents data inside a specific component.</a:t>
            </a:r>
          </a:p>
          <a:p>
            <a:pPr/>
            <a:r>
              <a:t>Can mutate state using setState function.</a:t>
            </a:r>
          </a:p>
          <a:p>
            <a:pPr/>
            <a:r>
              <a:t>State is always uni-directional.</a:t>
            </a:r>
          </a:p>
          <a:p>
            <a:pPr/>
            <a:r>
              <a:t>Changing state in one component never changes its parent or its siblings 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7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8" name="Screenshot 2020-05-22 at 9.58.46 PM.png" descr="Screenshot 2020-05-22 at 9.58.4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4416" y="2803000"/>
            <a:ext cx="7655968" cy="5862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ro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Props</a:t>
            </a:r>
          </a:p>
        </p:txBody>
      </p:sp>
      <p:sp>
        <p:nvSpPr>
          <p:cNvPr id="201" name="Default properties provided to every component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Default properties provided to every component.</a:t>
            </a:r>
          </a:p>
          <a:p>
            <a:pPr/>
            <a:r>
              <a:t>Passing props down to child components is a better way to pass data to child components.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5" name="Screenshot 2020-05-22 at 10.03.46 PM.png" descr="Screenshot 2020-05-22 at 10.03.4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97454" y="3339554"/>
            <a:ext cx="6823255" cy="45488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9" name="Screenshot 2020-05-22 at 10.07.29 PM.png" descr="Screenshot 2020-05-22 at 10.07.2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8187" y="4358630"/>
            <a:ext cx="11218968" cy="2120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ropTyp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PropTypes</a:t>
            </a:r>
          </a:p>
        </p:txBody>
      </p:sp>
      <p:sp>
        <p:nvSpPr>
          <p:cNvPr id="212" name="How to make sure that each component is receiving props which are required 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to make sure that each component is receiving props which are required ?</a:t>
            </a:r>
          </a:p>
          <a:p>
            <a:pPr/>
            <a:r>
              <a:t>PropsTypes make a good linting tool for React Application.</a:t>
            </a:r>
          </a:p>
          <a:p>
            <a:pPr/>
            <a:r>
              <a:t>Great tool when comes to unit - testing.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5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6" name="Screenshot 2020-05-22 at 10.11.57 PM.png" descr="Screenshot 2020-05-22 at 10.11.5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5956" y="2463391"/>
            <a:ext cx="8332888" cy="65413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React Ev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React Events</a:t>
            </a:r>
          </a:p>
        </p:txBody>
      </p:sp>
      <p:sp>
        <p:nvSpPr>
          <p:cNvPr id="219" name="Since DOM has events, React has to invent its own event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Since DOM has events, React has to invent its own events.</a:t>
            </a:r>
          </a:p>
          <a:p>
            <a:pPr/>
            <a:r>
              <a:t>React events are single queue which listens to user activity 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2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23" name="Screenshot 2020-05-22 at 10.27.17 PM.png" descr="Screenshot 2020-05-22 at 10.27.1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0766" y="3875930"/>
            <a:ext cx="8580567" cy="2584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29" name="The Javascript eld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37743" indent="-237743" defTabSz="303783">
              <a:spcBef>
                <a:spcPts val="2100"/>
              </a:spcBef>
              <a:defRPr sz="1975"/>
            </a:pPr>
            <a:r>
              <a:t>The Javascript elders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What is React ?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Why React ?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Key Fundamentals - V-DOM, React Fiber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React Components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React Props &amp; State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Demo - Writing your React App.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State Management - Introduction to Redux.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Who is using React ?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Writing Mobile Apps using React - React Native </a:t>
            </a:r>
          </a:p>
          <a:p>
            <a:pPr marL="237743" indent="-237743" defTabSz="303783">
              <a:spcBef>
                <a:spcPts val="2100"/>
              </a:spcBef>
              <a:defRPr sz="1975"/>
            </a:pPr>
            <a:r>
              <a:t>Testing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Life-Cycle Ev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Life-Cycle Events</a:t>
            </a:r>
          </a:p>
        </p:txBody>
      </p:sp>
      <p:sp>
        <p:nvSpPr>
          <p:cNvPr id="226" name="Maintaining data update on different stages of Component life-cycl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Maintaining data update on different stages of Component life-cycle.</a:t>
            </a:r>
          </a:p>
          <a:p>
            <a:pPr/>
            <a:r>
              <a:t>During these events user can layout management, getting data from a server etc…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9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30" name="1_Q1JUFppwxVg8FgzYbZ-eIA.png" descr="1_Q1JUFppwxVg8FgzYbZ-eI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5100" y="1755897"/>
            <a:ext cx="10958946" cy="64218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3" name="Demo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8" marL="0" indent="3657600">
              <a:buSzTx/>
              <a:buNone/>
              <a:defRPr sz="4800"/>
            </a:pPr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Managing - 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Managing - State </a:t>
            </a:r>
          </a:p>
        </p:txBody>
      </p:sp>
      <p:sp>
        <p:nvSpPr>
          <p:cNvPr id="236" name="Why do we need to mange state 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do we need to mange state ?</a:t>
            </a:r>
          </a:p>
          <a:p>
            <a:pPr/>
            <a:r>
              <a:t>When to use state management tools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duxJ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ReduxJS</a:t>
            </a:r>
          </a:p>
        </p:txBody>
      </p:sp>
      <p:sp>
        <p:nvSpPr>
          <p:cNvPr id="239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40" name="flow-1.png" descr="flow-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2200" y="3859758"/>
            <a:ext cx="10820400" cy="2654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opular Libra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Popular Libraries</a:t>
            </a:r>
          </a:p>
        </p:txBody>
      </p:sp>
      <p:sp>
        <p:nvSpPr>
          <p:cNvPr id="243" name="ReduxJ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ReduxJS</a:t>
            </a:r>
          </a:p>
          <a:p>
            <a:pPr/>
            <a:r>
              <a:t>Flow</a:t>
            </a:r>
          </a:p>
          <a:p>
            <a:pPr/>
            <a:r>
              <a:t>Redux Saga</a:t>
            </a:r>
          </a:p>
          <a:p>
            <a:pPr/>
            <a:r>
              <a:t>RxJS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6" name="Demo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8" marL="0" indent="3657600">
              <a:buSzTx/>
              <a:buNone/>
              <a:defRPr sz="6400"/>
            </a:pPr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9" name="React Native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6" marL="0" indent="2743200">
              <a:buSzTx/>
              <a:buNone/>
              <a:defRPr sz="5400"/>
            </a:pPr>
            <a:r>
              <a:t>React Native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2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53" name="Screenshot 2020-05-09 at 2.12.21 AM.png" descr="Screenshot 2020-05-09 at 2.12.2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7732" y="2901575"/>
            <a:ext cx="12112093" cy="5411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6" name="Testing using Jest and Enzyme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4900"/>
            </a:lvl1pPr>
          </a:lstStyle>
          <a:p>
            <a:pPr/>
            <a:r>
              <a:t>Testing using Jest and Enzyme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itle"/>
          <p:cNvSpPr txBox="1"/>
          <p:nvPr>
            <p:ph type="title"/>
          </p:nvPr>
        </p:nvSpPr>
        <p:spPr>
          <a:xfrm>
            <a:off x="952500" y="419100"/>
            <a:ext cx="11099800" cy="21082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2" name="Why Javascript ?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8000"/>
            </a:lvl1pPr>
          </a:lstStyle>
          <a:p>
            <a:pPr/>
            <a:r>
              <a:t>Why Javascript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What’s next 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What’s next ?</a:t>
            </a:r>
          </a:p>
        </p:txBody>
      </p:sp>
      <p:sp>
        <p:nvSpPr>
          <p:cNvPr id="259" name="GraphQ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8620" indent="-388620" defTabSz="496570">
              <a:spcBef>
                <a:spcPts val="3500"/>
              </a:spcBef>
              <a:defRPr sz="3230"/>
            </a:pPr>
            <a:r>
              <a:t>GraphQL</a:t>
            </a:r>
          </a:p>
          <a:p>
            <a:pPr marL="388620" indent="-388620" defTabSz="496570">
              <a:spcBef>
                <a:spcPts val="3500"/>
              </a:spcBef>
              <a:defRPr sz="3230"/>
            </a:pPr>
            <a:r>
              <a:t>Apollo</a:t>
            </a:r>
          </a:p>
          <a:p>
            <a:pPr marL="388620" indent="-388620" defTabSz="496570">
              <a:spcBef>
                <a:spcPts val="3500"/>
              </a:spcBef>
              <a:defRPr sz="3230"/>
            </a:pPr>
            <a:r>
              <a:t>NextJS</a:t>
            </a:r>
          </a:p>
          <a:p>
            <a:pPr marL="388620" indent="-388620" defTabSz="496570">
              <a:spcBef>
                <a:spcPts val="3500"/>
              </a:spcBef>
              <a:defRPr sz="3230"/>
            </a:pPr>
            <a:r>
              <a:t>Svelte</a:t>
            </a:r>
          </a:p>
          <a:p>
            <a:pPr marL="388620" indent="-388620" defTabSz="496570">
              <a:spcBef>
                <a:spcPts val="3500"/>
              </a:spcBef>
              <a:defRPr sz="3230"/>
            </a:pPr>
            <a:r>
              <a:t>Angular - Ivy and beyond</a:t>
            </a:r>
          </a:p>
          <a:p>
            <a:pPr marL="388620" indent="-388620" defTabSz="496570">
              <a:spcBef>
                <a:spcPts val="3500"/>
              </a:spcBef>
              <a:defRPr sz="3230"/>
            </a:pPr>
            <a:r>
              <a:t>Creating Native apps using React.</a:t>
            </a:r>
          </a:p>
          <a:p>
            <a:pPr marL="388620" indent="-388620" defTabSz="496570">
              <a:spcBef>
                <a:spcPts val="3500"/>
              </a:spcBef>
              <a:defRPr sz="3230"/>
            </a:pPr>
            <a:r>
              <a:t>Deno is here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6" name="97n3f6sh5sy41.png" descr="97n3f6sh5sy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48005" y="1737458"/>
            <a:ext cx="8013245" cy="70771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JavaScript Eld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JavaScript Elders</a:t>
            </a:r>
          </a:p>
        </p:txBody>
      </p:sp>
      <p:sp>
        <p:nvSpPr>
          <p:cNvPr id="139" name="Body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40" name="download.png" descr="downloa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44192" y="3225364"/>
            <a:ext cx="8333461" cy="4550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3" name="Write less and do mor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Write less and do more.</a:t>
            </a:r>
          </a:p>
          <a:p>
            <a:pPr/>
            <a:r>
              <a:t>AJAX was introduced.</a:t>
            </a:r>
          </a:p>
          <a:p>
            <a:pPr/>
            <a:r>
              <a:t>Complex manipulations ? I can do it in back off my head.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AngularJ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AngularJS</a:t>
            </a:r>
          </a:p>
        </p:txBody>
      </p:sp>
      <p:sp>
        <p:nvSpPr>
          <p:cNvPr id="146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49" name="Image Gallery"/>
          <p:cNvGrpSpPr/>
          <p:nvPr/>
        </p:nvGrpSpPr>
        <p:grpSpPr>
          <a:xfrm>
            <a:off x="1212552" y="3105150"/>
            <a:ext cx="10579696" cy="5791200"/>
            <a:chOff x="0" y="0"/>
            <a:chExt cx="10579695" cy="5791200"/>
          </a:xfrm>
        </p:grpSpPr>
        <p:pic>
          <p:nvPicPr>
            <p:cNvPr id="147" name="AngularJS_google.png" descr="AngularJS_google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5572" r="0" b="5572"/>
            <a:stretch>
              <a:fillRect/>
            </a:stretch>
          </p:blipFill>
          <p:spPr>
            <a:xfrm>
              <a:off x="0" y="0"/>
              <a:ext cx="10579696" cy="5257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8" name="Type to enter a caption."/>
            <p:cNvSpPr/>
            <p:nvPr/>
          </p:nvSpPr>
          <p:spPr>
            <a:xfrm>
              <a:off x="0" y="5334000"/>
              <a:ext cx="10579696" cy="4572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2000"/>
              </a:lvl1pPr>
            </a:lstStyle>
            <a:p>
              <a:pPr/>
              <a:r>
                <a:t>Type to enter a caption.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Standing on the shoulders of backend develop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Standing on the shoulders of backend developers</a:t>
            </a:r>
          </a:p>
          <a:p>
            <a:pPr/>
            <a:r>
              <a:t>Move your logic to FrontEnd for the first time.</a:t>
            </a:r>
          </a:p>
          <a:p>
            <a:pPr/>
            <a:r>
              <a:t>JQuery ? It’ just 1800’s stuff.</a:t>
            </a:r>
          </a:p>
          <a:p>
            <a:pPr/>
            <a:r>
              <a:t>Hey what about building and shipping apps ?</a:t>
            </a:r>
            <a:br/>
            <a:r>
              <a:t>Do it old style!!! Copy and Paste.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